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71" r:id="rId5"/>
    <p:sldId id="259" r:id="rId6"/>
    <p:sldId id="274" r:id="rId7"/>
    <p:sldId id="262" r:id="rId8"/>
    <p:sldId id="263" r:id="rId9"/>
    <p:sldId id="264" r:id="rId10"/>
    <p:sldId id="272" r:id="rId11"/>
    <p:sldId id="273" r:id="rId12"/>
    <p:sldId id="265" r:id="rId13"/>
    <p:sldId id="275" r:id="rId14"/>
    <p:sldId id="267" r:id="rId15"/>
    <p:sldId id="276" r:id="rId16"/>
    <p:sldId id="277" r:id="rId17"/>
    <p:sldId id="268" r:id="rId18"/>
    <p:sldId id="278" r:id="rId19"/>
    <p:sldId id="279" r:id="rId20"/>
    <p:sldId id="280" r:id="rId21"/>
    <p:sldId id="281" r:id="rId22"/>
    <p:sldId id="282" r:id="rId23"/>
    <p:sldId id="283" r:id="rId24"/>
    <p:sldId id="269" r:id="rId25"/>
    <p:sldId id="289" r:id="rId26"/>
    <p:sldId id="290" r:id="rId27"/>
    <p:sldId id="270" r:id="rId28"/>
    <p:sldId id="285" r:id="rId29"/>
    <p:sldId id="286" r:id="rId30"/>
    <p:sldId id="287" r:id="rId31"/>
    <p:sldId id="288" r:id="rId32"/>
    <p:sldId id="291" r:id="rId33"/>
    <p:sldId id="295" r:id="rId34"/>
    <p:sldId id="293" r:id="rId35"/>
    <p:sldId id="28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9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4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10/5/20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10/5/20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10/5/20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10/5/20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B6CC61-1C11-3E4D-BE54-1EFC208844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数论基础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3D0993-1846-214D-81F2-341DA43B11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7819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D3678-7B5B-5E4F-934A-2781CD1D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小凯的疑惑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52370-81A2-294B-A08E-93AE54583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9DA44C-0399-5244-9E2A-B927EE36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59" y="2121408"/>
            <a:ext cx="8567848" cy="16864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1C1285-10D6-0A49-AC95-73486CD9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394" y="4146804"/>
            <a:ext cx="8210990" cy="131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5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BD1DCC-6EBA-9448-BBA7-9E70861C5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同余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134F1E-A4B4-174C-84F0-94AA2E7CE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99C67B-785E-8048-8042-E5F95D17A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46" y="2093976"/>
            <a:ext cx="773675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11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8A8F0-80AF-EC41-A80C-DC09B1D5C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逆元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7D8C8F-4824-9D47-9048-46176207A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CF670F-7B75-4D49-A2A5-993164864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965" y="2121408"/>
            <a:ext cx="7798303" cy="143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07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F097F-B512-4243-893D-C5ED415E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剩余系、欧拉函数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A4B660C-D822-564D-8137-772EDF8CB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004" y="2093976"/>
            <a:ext cx="6406050" cy="5182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89200F-53FB-7C49-B381-974BE19D1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04" y="2612178"/>
            <a:ext cx="7863438" cy="13492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4CF669-A60A-4F4E-B610-CDC929797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04" y="3961472"/>
            <a:ext cx="6127499" cy="140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1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C0956-672A-864D-8167-4D7C0CBA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欧拉定理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E9FD78-5021-354F-A571-1549CA421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ECC90D-BFDE-1B45-AD4E-78276EA35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60" y="2093976"/>
            <a:ext cx="7383352" cy="221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43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0D625-2E66-294B-8F81-C72D6456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求逆元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004D6-1CEB-E74B-938B-F3C24F5D2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BCA86A-42E6-2649-8DA8-22D43D096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51" y="2093976"/>
            <a:ext cx="7238371" cy="151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31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10DCFC2-68AA-B84D-A6BB-1018F17373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求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1~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逆元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10DCFC2-68AA-B84D-A6BB-1018F17373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C924412-99AD-864F-88FD-9355D89A5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DEABD0-BEB6-1141-A7FA-430341318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699" y="2121408"/>
            <a:ext cx="6972740" cy="17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4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932CB-57A7-4B43-90A5-33ABA6358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中国剩余定理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C99C76-AD8A-D745-80AB-4AA1A074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09A95-F91D-FB42-8E5D-93AE1658A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58" y="2093976"/>
            <a:ext cx="7411707" cy="239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F7580-46E5-D248-80A0-AFB8964E3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欧拉定理的推广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716EB6-1CBF-1647-8609-5EE9EB807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AFD8B3-B41A-F444-9F57-AC69EFFF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99" y="2121408"/>
            <a:ext cx="5435160" cy="124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00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271FB-7A59-154C-8565-8B51B361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BZOJ</a:t>
            </a:r>
            <a:r>
              <a:rPr kumimoji="1" lang="zh-CN" altLang="en-US" dirty="0"/>
              <a:t> </a:t>
            </a:r>
            <a:r>
              <a:rPr kumimoji="1" lang="en-US" altLang="zh-CN" dirty="0"/>
              <a:t>3884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476F8B-AA7F-6541-ADEB-E3551BF07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8FB5B8-B186-7D4C-B2CC-1CCD56E1D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912" y="2093976"/>
            <a:ext cx="5045295" cy="12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2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AB57E-13A1-4C40-9313-11C4C1DD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带余除法与整除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2C4E02A-F07B-3848-A806-CEEACFBAAF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对于两个整数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zh-CN" altLang="en-US" dirty="0"/>
                  <a:t>，存在两个唯一的整数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zh-CN" altLang="en-US" dirty="0"/>
                  <a:t>满足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𝑎𝑞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(0≤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&lt;|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当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zh-CN" altLang="en-US" dirty="0"/>
                  <a:t>时，我们称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dirty="0"/>
                  <a:t>整除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zh-CN" altLang="en-US" dirty="0"/>
                  <a:t>，记作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2C4E02A-F07B-3848-A806-CEEACFBAAF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9" t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21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8A2B77A-E7EA-B24E-8635-5204EFFC43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的阶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8A2B77A-E7EA-B24E-8635-5204EFFC43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2968256-8FB0-6F4F-9C16-A6497E714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0859" y="2222167"/>
            <a:ext cx="7461722" cy="211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4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CDCA6EF-640B-1E4C-A3F7-907AF9AE8A0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kumimoji="1" lang="zh-CN" altLang="en-US" dirty="0"/>
                  <a:t>中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zh-CN" altLang="en-US" dirty="0"/>
                  <a:t>的指数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CDCA6EF-640B-1E4C-A3F7-907AF9AE8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7AF1DC-8119-A746-89E0-65ADDD25D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E3E50F-6947-1943-8036-8F6639EC4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859" y="2121408"/>
            <a:ext cx="5419253" cy="117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86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927CE-696B-2844-869E-8F0DE3C0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组合数取模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1057E1-F424-CB49-A004-43659E8F0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B3095C-04A0-9646-A101-785138DF5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965" y="2121408"/>
            <a:ext cx="7575487" cy="24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27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B294E-9AB7-0545-A44C-F014E4285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SDOI</a:t>
            </a:r>
            <a:r>
              <a:rPr kumimoji="1" lang="zh-CN" altLang="en-US" dirty="0"/>
              <a:t> 古代猪文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24CAEC-37AB-B648-B411-F71F8F723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B49D90-E64D-6B47-9A5F-2A721D8DF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53" y="2093976"/>
            <a:ext cx="2776206" cy="11310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F62318-F563-D84B-9CB2-1224AA9CA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753" y="3225023"/>
            <a:ext cx="7416171" cy="154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2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DB5330-0F6D-4B46-8C20-7AC6389D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筛法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7692C-3CD3-2A43-A1F3-AC71C3981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405CFB-E0AB-A041-890E-F45955F1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05" y="2121408"/>
            <a:ext cx="6270279" cy="180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73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085BC-E08F-B74C-BBC1-1746919EC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筛法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B27F8B-49DE-AE43-8A12-B37DBE04E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9B5F29-2CB6-EF4C-B5EE-CB22B724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05" y="2093976"/>
            <a:ext cx="6617266" cy="31682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0A1181-BC36-7644-AEB3-61763D1BC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430" y="5157060"/>
            <a:ext cx="5632513" cy="11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33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1E766-BA2A-F541-BC1E-435814D5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AAD35D-717C-9F48-8F0C-B82C92D9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976A3A-506D-294B-A3EF-E2F8EEB1B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700" y="2093976"/>
            <a:ext cx="6766962" cy="120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21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8F682-7A98-0F46-A958-DC1AD1036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Miller-Rabin</a:t>
            </a:r>
            <a:r>
              <a:rPr kumimoji="1"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3C0716-1184-BA41-9CDB-750FC5013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095123-429C-1C45-8DB3-534B5F083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06" y="2021145"/>
            <a:ext cx="7862746" cy="425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90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49B0D-28B6-9949-A360-2318390BB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拉格朗日定理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24B51A-80A7-554E-B488-3A4F1FAE6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07E374-33C8-F648-AB70-AA425AAD7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99" y="2121408"/>
            <a:ext cx="8355154" cy="93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61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C2900-6B07-654D-8882-4BB441EA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威尔逊定理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1A5A97-0B42-9B47-A8DE-D371721FA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540A7A-C815-1C4F-A207-D35E633AA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58" y="2093976"/>
            <a:ext cx="8183327" cy="100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05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F93B3-63C2-F54F-9A8D-B3E38299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约数与质数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A93F8A5-2D18-E141-B1ED-FA401022E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对于两个正整数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zh-CN" altLang="en-US" dirty="0"/>
                  <a:t>，如果有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zh-CN" altLang="en-US" dirty="0"/>
                  <a:t>，那么称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dirty="0"/>
                  <a:t>是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zh-CN" altLang="en-US" dirty="0"/>
                  <a:t>的约数。</a:t>
                </a:r>
                <a:endParaRPr kumimoji="1" lang="en-US" altLang="zh-CN" dirty="0"/>
              </a:p>
              <a:p>
                <a:r>
                  <a:rPr kumimoji="1" lang="zh-CN" altLang="en-US" dirty="0"/>
                  <a:t>称一个数是质数当且仅当这个数的约数只有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和它本身。特别地，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不是质数。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A93F8A5-2D18-E141-B1ED-FA401022E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9" t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109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E5EC5-B878-6743-B773-376F9AC7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原根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EC91A2-0AAF-3541-ABC1-00F924C2F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0938D6-3ED3-694F-8ECF-350BC5482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98" y="2093976"/>
            <a:ext cx="7000467" cy="18603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04F80D-1E61-9144-A86A-E869B4151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68" y="4212311"/>
            <a:ext cx="6929925" cy="135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15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EEAAC-D551-3C4C-9FBC-F34797D7C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指数方程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7A715B-45F4-AA4E-8125-83902A74D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19067E-BB49-3E4E-A87A-E5A1D9413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45" y="2121408"/>
            <a:ext cx="6767340" cy="280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2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2B09C-110A-CF42-8359-4D8AD42F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跳跳棋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B57AAE-3826-6143-BC87-6A5232142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71EF5A-00B0-3E49-B6BD-C2F10DC40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85" y="2018403"/>
            <a:ext cx="8507240" cy="335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09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CDAA3-FCC6-F247-B9F9-20A12CC3B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SPOJ</a:t>
            </a:r>
            <a:r>
              <a:rPr kumimoji="1" lang="zh-CN" altLang="en-US" dirty="0"/>
              <a:t> </a:t>
            </a:r>
            <a:r>
              <a:rPr kumimoji="1" lang="en-US" altLang="zh-CN" dirty="0"/>
              <a:t>LCMSUM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B1B90-3763-2E4F-A1DD-299D8466A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A97150-9CCA-DC40-A79F-87A319654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1" y="2093976"/>
            <a:ext cx="8762253" cy="373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78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18FCD-ECAA-C046-9B2F-1F211F20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Minimal Power of Prime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3EA618-677C-BF4B-A4D4-A0A50D4A7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84EED6-D80D-624C-AF76-A620CFA29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53" y="2093976"/>
            <a:ext cx="8354689" cy="228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50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7CA88-D81C-3A49-878E-8F7FC0805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积性函数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BF856D-791E-0349-B18D-712029D91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F19EF1-66A6-CA4F-ABC6-63B3029A3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913" y="2025022"/>
            <a:ext cx="7394418" cy="228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28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AEE6F-C99C-FE49-8AB1-28BFE85B8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算数基本定理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75A48B-7BCF-924D-93DA-91730812A6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的分解唯一。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正确性显然，证明不显然。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75A48B-7BCF-924D-93DA-91730812A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9" t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984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F67E8C-1E97-B14C-9317-FD33F879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一些常识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F409D7-C70D-3C4E-878F-920EFD832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238" y="2176290"/>
            <a:ext cx="3143778" cy="22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2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D4EC2-E133-5D48-B126-9EC36432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07AFB4-4B0E-5A47-95FC-EFD2B8D9C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假设大家都会一些简单的整除的性质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604EFC-B8F9-8D4E-AAA9-424F8959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29" y="2464366"/>
            <a:ext cx="4243057" cy="175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4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99FAF-4A5E-874F-B4F2-043FCF41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公约数与公倍数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61E388-8B49-ED48-A1F7-12DA33FF8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F8BF49-EF5F-4242-9785-D8D570673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44" y="2121408"/>
            <a:ext cx="7492120" cy="341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38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B89177-C1AA-2B40-9B38-B261867F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欧几里德算法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E86208-DDCF-2649-A277-707F4D5A7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EFF159-F1C1-8349-A09C-4748CEF79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39" y="2093976"/>
            <a:ext cx="7527737" cy="139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96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54734-195D-A34E-8A3C-799A23B8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裴蜀定理与扩展欧几里德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64774F-9145-1C4F-82A8-B5CDB8D7B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5FD887-AC99-6743-BE64-A3E7B697B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85" y="2093976"/>
            <a:ext cx="7335382" cy="10026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394ED0-09B3-B94F-91B8-5F9883AC0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85" y="3584471"/>
            <a:ext cx="7651775" cy="236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2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材纹理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木材纹理</Template>
  <TotalTime>417</TotalTime>
  <Words>234</Words>
  <Application>Microsoft Macintosh PowerPoint</Application>
  <PresentationFormat>宽屏</PresentationFormat>
  <Paragraphs>43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Calibri</vt:lpstr>
      <vt:lpstr>Cambria Math</vt:lpstr>
      <vt:lpstr>Rockwell</vt:lpstr>
      <vt:lpstr>Rockwell Condensed</vt:lpstr>
      <vt:lpstr>Rockwell Extra Bold</vt:lpstr>
      <vt:lpstr>Wingdings</vt:lpstr>
      <vt:lpstr>木材纹理</vt:lpstr>
      <vt:lpstr>数论基础</vt:lpstr>
      <vt:lpstr>带余除法与整除</vt:lpstr>
      <vt:lpstr>约数与质数</vt:lpstr>
      <vt:lpstr>算数基本定理</vt:lpstr>
      <vt:lpstr>一些常识</vt:lpstr>
      <vt:lpstr>整除</vt:lpstr>
      <vt:lpstr>公约数与公倍数</vt:lpstr>
      <vt:lpstr>欧几里德算法</vt:lpstr>
      <vt:lpstr>裴蜀定理与扩展欧几里德</vt:lpstr>
      <vt:lpstr>小凯的疑惑</vt:lpstr>
      <vt:lpstr>同余</vt:lpstr>
      <vt:lpstr>逆元</vt:lpstr>
      <vt:lpstr>剩余系、欧拉函数</vt:lpstr>
      <vt:lpstr>欧拉定理</vt:lpstr>
      <vt:lpstr>求逆元</vt:lpstr>
      <vt:lpstr>求1~n逆元</vt:lpstr>
      <vt:lpstr>中国剩余定理</vt:lpstr>
      <vt:lpstr>欧拉定理的推广</vt:lpstr>
      <vt:lpstr>BZOJ 3884</vt:lpstr>
      <vt:lpstr>a mod m的阶</vt:lpstr>
      <vt:lpstr>n!中p的指数</vt:lpstr>
      <vt:lpstr>组合数取模</vt:lpstr>
      <vt:lpstr>SDOI 古代猪文</vt:lpstr>
      <vt:lpstr>筛法</vt:lpstr>
      <vt:lpstr>筛法</vt:lpstr>
      <vt:lpstr>例题</vt:lpstr>
      <vt:lpstr>Miller-Rabin算法</vt:lpstr>
      <vt:lpstr>拉格朗日定理</vt:lpstr>
      <vt:lpstr>威尔逊定理</vt:lpstr>
      <vt:lpstr>原根</vt:lpstr>
      <vt:lpstr>指数方程</vt:lpstr>
      <vt:lpstr>跳跳棋</vt:lpstr>
      <vt:lpstr>SPOJ LCMSUM</vt:lpstr>
      <vt:lpstr>Minimal Power of Prime</vt:lpstr>
      <vt:lpstr>积性函数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数论基础</dc:title>
  <dc:creator>任 轩笛</dc:creator>
  <cp:lastModifiedBy>任 轩笛</cp:lastModifiedBy>
  <cp:revision>3</cp:revision>
  <dcterms:created xsi:type="dcterms:W3CDTF">2020-10-04T05:30:08Z</dcterms:created>
  <dcterms:modified xsi:type="dcterms:W3CDTF">2020-10-05T09:57:10Z</dcterms:modified>
</cp:coreProperties>
</file>